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3"/>
    <p:sldMasterId id="2147483685" r:id="rId4"/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</p:sldIdLst>
  <p:sldSz cy="5143500" cx="9144000"/>
  <p:notesSz cx="6858000" cy="9144000"/>
  <p:embeddedFontLst>
    <p:embeddedFont>
      <p:font typeface="Proxima Nova"/>
      <p:regular r:id="rId41"/>
      <p:bold r:id="rId42"/>
      <p:italic r:id="rId43"/>
      <p:boldItalic r:id="rId44"/>
    </p:embeddedFont>
    <p:embeddedFont>
      <p:font typeface="Roboto"/>
      <p:regular r:id="rId45"/>
      <p:bold r:id="rId46"/>
      <p:italic r:id="rId47"/>
      <p:boldItalic r:id="rId48"/>
    </p:embeddedFont>
    <p:embeddedFont>
      <p:font typeface="Alfa Slab One"/>
      <p:regular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font" Target="fonts/ProximaNova-bold.fntdata"/><Relationship Id="rId41" Type="http://schemas.openxmlformats.org/officeDocument/2006/relationships/font" Target="fonts/ProximaNova-regular.fntdata"/><Relationship Id="rId44" Type="http://schemas.openxmlformats.org/officeDocument/2006/relationships/font" Target="fonts/ProximaNova-boldItalic.fntdata"/><Relationship Id="rId43" Type="http://schemas.openxmlformats.org/officeDocument/2006/relationships/font" Target="fonts/ProximaNova-italic.fntdata"/><Relationship Id="rId46" Type="http://schemas.openxmlformats.org/officeDocument/2006/relationships/font" Target="fonts/Roboto-bold.fntdata"/><Relationship Id="rId45" Type="http://schemas.openxmlformats.org/officeDocument/2006/relationships/font" Target="fonts/Roboto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48" Type="http://schemas.openxmlformats.org/officeDocument/2006/relationships/font" Target="fonts/Roboto-boldItalic.fntdata"/><Relationship Id="rId47" Type="http://schemas.openxmlformats.org/officeDocument/2006/relationships/font" Target="fonts/Roboto-italic.fntdata"/><Relationship Id="rId49" Type="http://schemas.openxmlformats.org/officeDocument/2006/relationships/font" Target="fonts/AlfaSlabOne-regular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16.png>
</file>

<file path=ppt/media/image17.png>
</file>

<file path=ppt/media/image2.png>
</file>

<file path=ppt/media/image3.gif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3f836ef5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13f836ef5c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3e42889f1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33e42889f1_2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3f836ef5c3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13f836ef5c3_0_39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3f836ef5c3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13f836ef5c3_0_2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3f836ef5c3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13f836ef5c3_0_2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3f836ef5c3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13f836ef5c3_0_3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3e42889f1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g33e42889f1_2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3f836ef5c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13f836ef5c3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3f836ef5c3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13f836ef5c3_0_4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f37f4ff7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5f37f4ff76_0_1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0e84cf2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a0e84cf2e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f37f4ff7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5f37f4ff76_0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f37f4ff76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5f37f4ff76_0_1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5f37f4ff76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g5f37f4ff76_0_1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3b9e9a23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13b9e9a238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5f37f4ff76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5f37f4ff76_0_1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3b9e9a238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13b9e9a238f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3f836ef5c3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13f836ef5c3_0_5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3f836ef5c3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13f836ef5c3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3f836ef5c3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g13f836ef5c3_0_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36d91cc7b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136d91cc7b3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f37f4ff76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g5f37f4ff76_0_2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3f836ef5c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13f836ef5c3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3f836ef5c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g13f836ef5c3_0_1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3e42889f1_2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g33e42889f1_2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5f37f4ff7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g5f37f4ff76_0_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f37f4ff7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5f37f4ff76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3de33c5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33de33c59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3e42889f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33e42889f1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3f836ef5c3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13f836ef5c3_0_2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3e42889f1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33e42889f1_2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idx="1" type="subTitle"/>
          </p:nvPr>
        </p:nvSpPr>
        <p:spPr>
          <a:xfrm>
            <a:off x="490320" y="4863240"/>
            <a:ext cx="5683320" cy="10287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3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6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6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6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6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9"/>
          <p:cNvSpPr txBox="1"/>
          <p:nvPr>
            <p:ph type="title"/>
          </p:nvPr>
        </p:nvSpPr>
        <p:spPr>
          <a:xfrm>
            <a:off x="490320" y="526320"/>
            <a:ext cx="5683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9"/>
          <p:cNvSpPr txBox="1"/>
          <p:nvPr>
            <p:ph idx="1" type="subTitle"/>
          </p:nvPr>
        </p:nvSpPr>
        <p:spPr>
          <a:xfrm>
            <a:off x="457200" y="1203480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/>
          <p:nvPr>
            <p:ph type="title"/>
          </p:nvPr>
        </p:nvSpPr>
        <p:spPr>
          <a:xfrm>
            <a:off x="490320" y="526320"/>
            <a:ext cx="5683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30"/>
          <p:cNvSpPr txBox="1"/>
          <p:nvPr>
            <p:ph idx="1" type="body"/>
          </p:nvPr>
        </p:nvSpPr>
        <p:spPr>
          <a:xfrm>
            <a:off x="457200" y="1203480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1"/>
          <p:cNvSpPr txBox="1"/>
          <p:nvPr>
            <p:ph type="title"/>
          </p:nvPr>
        </p:nvSpPr>
        <p:spPr>
          <a:xfrm>
            <a:off x="490320" y="526320"/>
            <a:ext cx="5683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31"/>
          <p:cNvSpPr txBox="1"/>
          <p:nvPr>
            <p:ph idx="1" type="body"/>
          </p:nvPr>
        </p:nvSpPr>
        <p:spPr>
          <a:xfrm>
            <a:off x="457200" y="1203480"/>
            <a:ext cx="40158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1"/>
          <p:cNvSpPr txBox="1"/>
          <p:nvPr>
            <p:ph idx="2" type="body"/>
          </p:nvPr>
        </p:nvSpPr>
        <p:spPr>
          <a:xfrm>
            <a:off x="4674240" y="1203480"/>
            <a:ext cx="40158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2"/>
          <p:cNvSpPr txBox="1"/>
          <p:nvPr>
            <p:ph type="title"/>
          </p:nvPr>
        </p:nvSpPr>
        <p:spPr>
          <a:xfrm>
            <a:off x="490320" y="526320"/>
            <a:ext cx="5683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3"/>
          <p:cNvSpPr txBox="1"/>
          <p:nvPr>
            <p:ph idx="1" type="subTitle"/>
          </p:nvPr>
        </p:nvSpPr>
        <p:spPr>
          <a:xfrm>
            <a:off x="490320" y="4863240"/>
            <a:ext cx="5683200" cy="1028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4"/>
          <p:cNvSpPr txBox="1"/>
          <p:nvPr>
            <p:ph type="title"/>
          </p:nvPr>
        </p:nvSpPr>
        <p:spPr>
          <a:xfrm>
            <a:off x="490320" y="526320"/>
            <a:ext cx="5683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34"/>
          <p:cNvSpPr txBox="1"/>
          <p:nvPr>
            <p:ph idx="1" type="body"/>
          </p:nvPr>
        </p:nvSpPr>
        <p:spPr>
          <a:xfrm>
            <a:off x="45720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4"/>
          <p:cNvSpPr txBox="1"/>
          <p:nvPr>
            <p:ph idx="2" type="body"/>
          </p:nvPr>
        </p:nvSpPr>
        <p:spPr>
          <a:xfrm>
            <a:off x="4674240" y="1203480"/>
            <a:ext cx="40158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4"/>
          <p:cNvSpPr txBox="1"/>
          <p:nvPr>
            <p:ph idx="3" type="body"/>
          </p:nvPr>
        </p:nvSpPr>
        <p:spPr>
          <a:xfrm>
            <a:off x="457200" y="276192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 txBox="1"/>
          <p:nvPr>
            <p:ph type="title"/>
          </p:nvPr>
        </p:nvSpPr>
        <p:spPr>
          <a:xfrm>
            <a:off x="490320" y="526320"/>
            <a:ext cx="5683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5"/>
          <p:cNvSpPr txBox="1"/>
          <p:nvPr>
            <p:ph idx="1" type="body"/>
          </p:nvPr>
        </p:nvSpPr>
        <p:spPr>
          <a:xfrm>
            <a:off x="457200" y="1203480"/>
            <a:ext cx="40158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5"/>
          <p:cNvSpPr txBox="1"/>
          <p:nvPr>
            <p:ph idx="2" type="body"/>
          </p:nvPr>
        </p:nvSpPr>
        <p:spPr>
          <a:xfrm>
            <a:off x="467424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5"/>
          <p:cNvSpPr txBox="1"/>
          <p:nvPr>
            <p:ph idx="3" type="body"/>
          </p:nvPr>
        </p:nvSpPr>
        <p:spPr>
          <a:xfrm>
            <a:off x="4674240" y="276192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6"/>
          <p:cNvSpPr txBox="1"/>
          <p:nvPr>
            <p:ph type="title"/>
          </p:nvPr>
        </p:nvSpPr>
        <p:spPr>
          <a:xfrm>
            <a:off x="490320" y="526320"/>
            <a:ext cx="5683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6"/>
          <p:cNvSpPr txBox="1"/>
          <p:nvPr>
            <p:ph idx="1" type="body"/>
          </p:nvPr>
        </p:nvSpPr>
        <p:spPr>
          <a:xfrm>
            <a:off x="45720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6"/>
          <p:cNvSpPr txBox="1"/>
          <p:nvPr>
            <p:ph idx="2" type="body"/>
          </p:nvPr>
        </p:nvSpPr>
        <p:spPr>
          <a:xfrm>
            <a:off x="467424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36"/>
          <p:cNvSpPr txBox="1"/>
          <p:nvPr>
            <p:ph idx="3" type="body"/>
          </p:nvPr>
        </p:nvSpPr>
        <p:spPr>
          <a:xfrm>
            <a:off x="457200" y="2761920"/>
            <a:ext cx="82293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7"/>
          <p:cNvSpPr txBox="1"/>
          <p:nvPr>
            <p:ph type="title"/>
          </p:nvPr>
        </p:nvSpPr>
        <p:spPr>
          <a:xfrm>
            <a:off x="490320" y="526320"/>
            <a:ext cx="5683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7"/>
          <p:cNvSpPr txBox="1"/>
          <p:nvPr>
            <p:ph idx="1" type="body"/>
          </p:nvPr>
        </p:nvSpPr>
        <p:spPr>
          <a:xfrm>
            <a:off x="457200" y="1203480"/>
            <a:ext cx="82293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7"/>
          <p:cNvSpPr txBox="1"/>
          <p:nvPr>
            <p:ph idx="2" type="body"/>
          </p:nvPr>
        </p:nvSpPr>
        <p:spPr>
          <a:xfrm>
            <a:off x="457200" y="2761920"/>
            <a:ext cx="82293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8"/>
          <p:cNvSpPr txBox="1"/>
          <p:nvPr>
            <p:ph type="title"/>
          </p:nvPr>
        </p:nvSpPr>
        <p:spPr>
          <a:xfrm>
            <a:off x="490320" y="526320"/>
            <a:ext cx="5683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8"/>
          <p:cNvSpPr txBox="1"/>
          <p:nvPr>
            <p:ph idx="1" type="body"/>
          </p:nvPr>
        </p:nvSpPr>
        <p:spPr>
          <a:xfrm>
            <a:off x="45720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8"/>
          <p:cNvSpPr txBox="1"/>
          <p:nvPr>
            <p:ph idx="2" type="body"/>
          </p:nvPr>
        </p:nvSpPr>
        <p:spPr>
          <a:xfrm>
            <a:off x="4674240" y="120348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8"/>
          <p:cNvSpPr txBox="1"/>
          <p:nvPr>
            <p:ph idx="3" type="body"/>
          </p:nvPr>
        </p:nvSpPr>
        <p:spPr>
          <a:xfrm>
            <a:off x="457200" y="276192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8"/>
          <p:cNvSpPr txBox="1"/>
          <p:nvPr>
            <p:ph idx="4" type="body"/>
          </p:nvPr>
        </p:nvSpPr>
        <p:spPr>
          <a:xfrm>
            <a:off x="4674240" y="2761920"/>
            <a:ext cx="40158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9"/>
          <p:cNvSpPr txBox="1"/>
          <p:nvPr>
            <p:ph type="title"/>
          </p:nvPr>
        </p:nvSpPr>
        <p:spPr>
          <a:xfrm>
            <a:off x="490320" y="526320"/>
            <a:ext cx="5683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9"/>
          <p:cNvSpPr txBox="1"/>
          <p:nvPr>
            <p:ph idx="1" type="body"/>
          </p:nvPr>
        </p:nvSpPr>
        <p:spPr>
          <a:xfrm>
            <a:off x="457200" y="1203480"/>
            <a:ext cx="26496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39"/>
          <p:cNvSpPr txBox="1"/>
          <p:nvPr>
            <p:ph idx="2" type="body"/>
          </p:nvPr>
        </p:nvSpPr>
        <p:spPr>
          <a:xfrm>
            <a:off x="3239640" y="1203480"/>
            <a:ext cx="26496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9"/>
          <p:cNvSpPr txBox="1"/>
          <p:nvPr>
            <p:ph idx="3" type="body"/>
          </p:nvPr>
        </p:nvSpPr>
        <p:spPr>
          <a:xfrm>
            <a:off x="6022080" y="1203480"/>
            <a:ext cx="26496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9"/>
          <p:cNvSpPr txBox="1"/>
          <p:nvPr>
            <p:ph idx="4" type="body"/>
          </p:nvPr>
        </p:nvSpPr>
        <p:spPr>
          <a:xfrm>
            <a:off x="457200" y="2761920"/>
            <a:ext cx="26496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39"/>
          <p:cNvSpPr txBox="1"/>
          <p:nvPr>
            <p:ph idx="5" type="body"/>
          </p:nvPr>
        </p:nvSpPr>
        <p:spPr>
          <a:xfrm>
            <a:off x="3239640" y="2761920"/>
            <a:ext cx="26496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9"/>
          <p:cNvSpPr txBox="1"/>
          <p:nvPr>
            <p:ph idx="6" type="body"/>
          </p:nvPr>
        </p:nvSpPr>
        <p:spPr>
          <a:xfrm>
            <a:off x="6022080" y="2761920"/>
            <a:ext cx="26496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/>
          <p:nvPr>
            <p:ph idx="1" type="subTitle"/>
          </p:nvPr>
        </p:nvSpPr>
        <p:spPr>
          <a:xfrm>
            <a:off x="490320" y="4863240"/>
            <a:ext cx="5683320" cy="10287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title"/>
          </p:nvPr>
        </p:nvSpPr>
        <p:spPr>
          <a:xfrm>
            <a:off x="490320" y="526320"/>
            <a:ext cx="5683320" cy="409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4278240" y="2751120"/>
            <a:ext cx="58716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7630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11760" y="595800"/>
            <a:ext cx="8520120" cy="1957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572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/>
          <p:nvPr>
            <p:ph type="title"/>
          </p:nvPr>
        </p:nvSpPr>
        <p:spPr>
          <a:xfrm>
            <a:off x="490320" y="526320"/>
            <a:ext cx="5683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2" name="Google Shape;112;p27"/>
          <p:cNvSpPr txBox="1"/>
          <p:nvPr>
            <p:ph idx="12" type="sldNum"/>
          </p:nvPr>
        </p:nvSpPr>
        <p:spPr>
          <a:xfrm>
            <a:off x="8472600" y="4663080"/>
            <a:ext cx="5484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3" name="Google Shape;113;p27"/>
          <p:cNvSpPr txBox="1"/>
          <p:nvPr>
            <p:ph idx="1" type="body"/>
          </p:nvPr>
        </p:nvSpPr>
        <p:spPr>
          <a:xfrm>
            <a:off x="457200" y="1203480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colab.research.google.com/drive/1P_18oPD9lQ8Z1bdRe5SNIllqY-WIqaX6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cikit-learn.org/stable/modules/classes.html#module-sklearn.preprocessin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scikit-learn.org/stable/modules/preprocessing.html#preprocessing-categorical-feature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0"/>
          <p:cNvSpPr txBox="1"/>
          <p:nvPr/>
        </p:nvSpPr>
        <p:spPr>
          <a:xfrm>
            <a:off x="311760" y="595800"/>
            <a:ext cx="8520120" cy="1957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Clustering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40"/>
          <p:cNvSpPr txBox="1"/>
          <p:nvPr/>
        </p:nvSpPr>
        <p:spPr>
          <a:xfrm>
            <a:off x="311760" y="3165840"/>
            <a:ext cx="8520120" cy="733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Aprendizaje No Supervisado</a:t>
            </a:r>
            <a:endParaRPr sz="24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Diplomatura en ciencia de Datos y su aplicaciones</a:t>
            </a:r>
            <a:endParaRPr sz="24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Laura Alonso Alemany y Valeria Rulloni</a:t>
            </a:r>
            <a:endParaRPr sz="24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endParaRPr sz="24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9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Distancia</a:t>
            </a: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 Euclídea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49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225" name="Google Shape;225;p49"/>
          <p:cNvSpPr txBox="1"/>
          <p:nvPr/>
        </p:nvSpPr>
        <p:spPr>
          <a:xfrm>
            <a:off x="762000" y="1326775"/>
            <a:ext cx="71001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x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=(x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1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,x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,...,x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)</a:t>
            </a:r>
            <a:endParaRPr i="1"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y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=(y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1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,y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,...,y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)</a:t>
            </a:r>
            <a:endParaRPr i="1"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latin typeface="Comic Sans MS"/>
                <a:ea typeface="Comic Sans MS"/>
                <a:cs typeface="Comic Sans MS"/>
                <a:sym typeface="Comic Sans MS"/>
              </a:rPr>
              <a:t>d(</a:t>
            </a:r>
            <a:r>
              <a:rPr i="1" lang="en-US" sz="1800" u="sng">
                <a:latin typeface="Comic Sans MS"/>
                <a:ea typeface="Comic Sans MS"/>
                <a:cs typeface="Comic Sans MS"/>
                <a:sym typeface="Comic Sans MS"/>
              </a:rPr>
              <a:t>x</a:t>
            </a:r>
            <a:r>
              <a:rPr i="1" lang="en-US" sz="1800">
                <a:latin typeface="Comic Sans MS"/>
                <a:ea typeface="Comic Sans MS"/>
                <a:cs typeface="Comic Sans MS"/>
                <a:sym typeface="Comic Sans MS"/>
              </a:rPr>
              <a:t>,</a:t>
            </a:r>
            <a:r>
              <a:rPr i="1" lang="en-US" sz="1800" u="sng">
                <a:latin typeface="Comic Sans MS"/>
                <a:ea typeface="Comic Sans MS"/>
                <a:cs typeface="Comic Sans MS"/>
                <a:sym typeface="Comic Sans MS"/>
              </a:rPr>
              <a:t>y</a:t>
            </a:r>
            <a:r>
              <a:rPr i="1" lang="en-US" sz="1800">
                <a:latin typeface="Comic Sans MS"/>
                <a:ea typeface="Comic Sans MS"/>
                <a:cs typeface="Comic Sans MS"/>
                <a:sym typeface="Comic Sans MS"/>
              </a:rPr>
              <a:t>)=[(</a:t>
            </a:r>
            <a:r>
              <a:rPr i="1" lang="en-US" sz="1800" u="sng">
                <a:latin typeface="Comic Sans MS"/>
                <a:ea typeface="Comic Sans MS"/>
                <a:cs typeface="Comic Sans MS"/>
                <a:sym typeface="Comic Sans MS"/>
              </a:rPr>
              <a:t>x</a:t>
            </a:r>
            <a:r>
              <a:rPr i="1" lang="en-US" sz="1800">
                <a:latin typeface="Comic Sans MS"/>
                <a:ea typeface="Comic Sans MS"/>
                <a:cs typeface="Comic Sans MS"/>
                <a:sym typeface="Comic Sans MS"/>
              </a:rPr>
              <a:t>-</a:t>
            </a:r>
            <a:r>
              <a:rPr i="1" lang="en-US" sz="1800" u="sng">
                <a:latin typeface="Comic Sans MS"/>
                <a:ea typeface="Comic Sans MS"/>
                <a:cs typeface="Comic Sans MS"/>
                <a:sym typeface="Comic Sans MS"/>
              </a:rPr>
              <a:t>y</a:t>
            </a:r>
            <a:r>
              <a:rPr i="1" lang="en-US" sz="1800">
                <a:latin typeface="Comic Sans MS"/>
                <a:ea typeface="Comic Sans MS"/>
                <a:cs typeface="Comic Sans MS"/>
                <a:sym typeface="Comic Sans MS"/>
              </a:rPr>
              <a:t>)’(</a:t>
            </a:r>
            <a:r>
              <a:rPr i="1" lang="en-US" sz="1800" u="sng">
                <a:latin typeface="Comic Sans MS"/>
                <a:ea typeface="Comic Sans MS"/>
                <a:cs typeface="Comic Sans MS"/>
                <a:sym typeface="Comic Sans MS"/>
              </a:rPr>
              <a:t>x</a:t>
            </a:r>
            <a:r>
              <a:rPr i="1" lang="en-US" sz="1800">
                <a:latin typeface="Comic Sans MS"/>
                <a:ea typeface="Comic Sans MS"/>
                <a:cs typeface="Comic Sans MS"/>
                <a:sym typeface="Comic Sans MS"/>
              </a:rPr>
              <a:t>-</a:t>
            </a:r>
            <a:r>
              <a:rPr i="1" lang="en-US" sz="1800" u="sng">
                <a:latin typeface="Comic Sans MS"/>
                <a:ea typeface="Comic Sans MS"/>
                <a:cs typeface="Comic Sans MS"/>
                <a:sym typeface="Comic Sans MS"/>
              </a:rPr>
              <a:t>y</a:t>
            </a:r>
            <a:r>
              <a:rPr i="1" lang="en-US" sz="1800">
                <a:latin typeface="Comic Sans MS"/>
                <a:ea typeface="Comic Sans MS"/>
                <a:cs typeface="Comic Sans MS"/>
                <a:sym typeface="Comic Sans MS"/>
              </a:rPr>
              <a:t>)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]</a:t>
            </a:r>
            <a:r>
              <a:rPr baseline="30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(½)</a:t>
            </a:r>
            <a:endParaRPr i="1"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latin typeface="Comic Sans MS"/>
                <a:ea typeface="Comic Sans MS"/>
                <a:cs typeface="Comic Sans MS"/>
                <a:sym typeface="Comic Sans MS"/>
              </a:rPr>
              <a:t>		=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[(x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1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-y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1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)</a:t>
            </a:r>
            <a:r>
              <a:rPr baseline="30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+ (x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-y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)</a:t>
            </a:r>
            <a:r>
              <a:rPr baseline="30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+...+(x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-y</a:t>
            </a:r>
            <a:r>
              <a:rPr baseline="-25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)</a:t>
            </a:r>
            <a:r>
              <a:rPr baseline="30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]</a:t>
            </a:r>
            <a:r>
              <a:rPr baseline="30000"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(½)</a:t>
            </a:r>
            <a:endParaRPr i="1"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 u="sng">
                <a:latin typeface="Comic Sans MS"/>
                <a:ea typeface="Comic Sans MS"/>
                <a:cs typeface="Comic Sans MS"/>
                <a:sym typeface="Comic Sans MS"/>
              </a:rPr>
              <a:t>x</a:t>
            </a:r>
            <a:r>
              <a:rPr i="1" lang="en-US" sz="1800">
                <a:latin typeface="Comic Sans MS"/>
                <a:ea typeface="Comic Sans MS"/>
                <a:cs typeface="Comic Sans MS"/>
                <a:sym typeface="Comic Sans MS"/>
              </a:rPr>
              <a:t>=(2,2,1)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 u="sng">
                <a:latin typeface="Comic Sans MS"/>
                <a:ea typeface="Comic Sans MS"/>
                <a:cs typeface="Comic Sans MS"/>
                <a:sym typeface="Comic Sans MS"/>
              </a:rPr>
              <a:t>y</a:t>
            </a:r>
            <a:r>
              <a:rPr i="1" lang="en-US" sz="1800">
                <a:latin typeface="Comic Sans MS"/>
                <a:ea typeface="Comic Sans MS"/>
                <a:cs typeface="Comic Sans MS"/>
                <a:sym typeface="Comic Sans MS"/>
              </a:rPr>
              <a:t>=(1,2,1)</a:t>
            </a:r>
            <a:endParaRPr i="1"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=(8,8,4)</a:t>
            </a:r>
            <a:endParaRPr i="1" sz="1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d(</a:t>
            </a:r>
            <a:r>
              <a:rPr i="1" lang="en-US" sz="18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x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,</a:t>
            </a:r>
            <a:r>
              <a:rPr i="1" lang="en-US" sz="18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y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)=1</a:t>
            </a:r>
            <a:r>
              <a:rPr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=[(2-1)</a:t>
            </a:r>
            <a:r>
              <a:rPr baseline="30000"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+ (2-2)</a:t>
            </a:r>
            <a:r>
              <a:rPr baseline="30000"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 +(1-1)</a:t>
            </a:r>
            <a:r>
              <a:rPr baseline="30000"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]</a:t>
            </a:r>
            <a:r>
              <a:rPr baseline="30000"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(½)</a:t>
            </a:r>
            <a:endParaRPr i="1" sz="1800">
              <a:solidFill>
                <a:srgbClr val="999999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d(</a:t>
            </a:r>
            <a:r>
              <a:rPr i="1" lang="en-US" sz="18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x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,</a:t>
            </a:r>
            <a:r>
              <a:rPr i="1" lang="en-US" sz="18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</a:t>
            </a:r>
            <a:r>
              <a:rPr i="1" lang="en-U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)=9</a:t>
            </a:r>
            <a:r>
              <a:rPr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=[(8-2)</a:t>
            </a:r>
            <a:r>
              <a:rPr baseline="30000"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+ (8-2)</a:t>
            </a:r>
            <a:r>
              <a:rPr baseline="30000"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 +(4-1)</a:t>
            </a:r>
            <a:r>
              <a:rPr baseline="30000"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r>
              <a:rPr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]</a:t>
            </a:r>
            <a:r>
              <a:rPr baseline="30000" i="1" lang="en-US" sz="1800">
                <a:solidFill>
                  <a:srgbClr val="999999"/>
                </a:solidFill>
                <a:latin typeface="Comic Sans MS"/>
                <a:ea typeface="Comic Sans MS"/>
                <a:cs typeface="Comic Sans MS"/>
                <a:sym typeface="Comic Sans MS"/>
              </a:rPr>
              <a:t>(½)</a:t>
            </a:r>
            <a:endParaRPr i="1" sz="1800">
              <a:solidFill>
                <a:srgbClr val="999999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0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Distancias</a:t>
            </a: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: datos continuos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50"/>
          <p:cNvSpPr/>
          <p:nvPr/>
        </p:nvSpPr>
        <p:spPr>
          <a:xfrm>
            <a:off x="982925" y="982925"/>
            <a:ext cx="2814000" cy="41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50"/>
          <p:cNvSpPr/>
          <p:nvPr/>
        </p:nvSpPr>
        <p:spPr>
          <a:xfrm>
            <a:off x="6947775" y="4389475"/>
            <a:ext cx="969300" cy="65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50"/>
          <p:cNvSpPr/>
          <p:nvPr/>
        </p:nvSpPr>
        <p:spPr>
          <a:xfrm>
            <a:off x="982925" y="982925"/>
            <a:ext cx="2814000" cy="41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50"/>
          <p:cNvSpPr/>
          <p:nvPr/>
        </p:nvSpPr>
        <p:spPr>
          <a:xfrm>
            <a:off x="6947775" y="4320000"/>
            <a:ext cx="1111800" cy="80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7275" y="1169750"/>
            <a:ext cx="6122125" cy="387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50"/>
          <p:cNvSpPr/>
          <p:nvPr/>
        </p:nvSpPr>
        <p:spPr>
          <a:xfrm>
            <a:off x="1225925" y="1090925"/>
            <a:ext cx="2814000" cy="41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1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Distancias</a:t>
            </a: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: datos continuos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p51"/>
          <p:cNvPicPr preferRelativeResize="0"/>
          <p:nvPr/>
        </p:nvPicPr>
        <p:blipFill rotWithShape="1">
          <a:blip r:embed="rId3">
            <a:alphaModFix/>
          </a:blip>
          <a:srcRect b="0" l="0" r="0" t="8500"/>
          <a:stretch/>
        </p:blipFill>
        <p:spPr>
          <a:xfrm>
            <a:off x="1431550" y="1413800"/>
            <a:ext cx="6351023" cy="3496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51"/>
          <p:cNvSpPr/>
          <p:nvPr/>
        </p:nvSpPr>
        <p:spPr>
          <a:xfrm>
            <a:off x="7338250" y="4416400"/>
            <a:ext cx="713700" cy="538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2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Distancias</a:t>
            </a: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: datos continuos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3425" y="1088985"/>
            <a:ext cx="6349220" cy="382134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52"/>
          <p:cNvSpPr/>
          <p:nvPr/>
        </p:nvSpPr>
        <p:spPr>
          <a:xfrm>
            <a:off x="982925" y="982925"/>
            <a:ext cx="2814000" cy="41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52"/>
          <p:cNvSpPr/>
          <p:nvPr/>
        </p:nvSpPr>
        <p:spPr>
          <a:xfrm>
            <a:off x="6947775" y="4389475"/>
            <a:ext cx="969300" cy="65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3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Distancias</a:t>
            </a: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: datos continuos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53"/>
          <p:cNvSpPr/>
          <p:nvPr/>
        </p:nvSpPr>
        <p:spPr>
          <a:xfrm>
            <a:off x="982925" y="982925"/>
            <a:ext cx="2814000" cy="41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53"/>
          <p:cNvSpPr/>
          <p:nvPr/>
        </p:nvSpPr>
        <p:spPr>
          <a:xfrm>
            <a:off x="6947775" y="4389475"/>
            <a:ext cx="969300" cy="65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325" y="1092250"/>
            <a:ext cx="6270546" cy="3956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53"/>
          <p:cNvSpPr/>
          <p:nvPr/>
        </p:nvSpPr>
        <p:spPr>
          <a:xfrm>
            <a:off x="982925" y="982925"/>
            <a:ext cx="2814000" cy="41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53"/>
          <p:cNvSpPr/>
          <p:nvPr/>
        </p:nvSpPr>
        <p:spPr>
          <a:xfrm>
            <a:off x="6947775" y="4320000"/>
            <a:ext cx="1111800" cy="80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4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Distancias: datos </a:t>
            </a: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discretos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54"/>
          <p:cNvSpPr/>
          <p:nvPr/>
        </p:nvSpPr>
        <p:spPr>
          <a:xfrm>
            <a:off x="982925" y="982925"/>
            <a:ext cx="2814000" cy="41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54"/>
          <p:cNvSpPr/>
          <p:nvPr/>
        </p:nvSpPr>
        <p:spPr>
          <a:xfrm>
            <a:off x="6947775" y="4389475"/>
            <a:ext cx="969300" cy="65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54"/>
          <p:cNvSpPr/>
          <p:nvPr/>
        </p:nvSpPr>
        <p:spPr>
          <a:xfrm>
            <a:off x="6947775" y="4320000"/>
            <a:ext cx="1111800" cy="80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0" name="Google Shape;27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725" y="1017350"/>
            <a:ext cx="5805762" cy="4108149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54"/>
          <p:cNvSpPr/>
          <p:nvPr/>
        </p:nvSpPr>
        <p:spPr>
          <a:xfrm>
            <a:off x="6005250" y="2787175"/>
            <a:ext cx="1111800" cy="91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54"/>
          <p:cNvSpPr/>
          <p:nvPr/>
        </p:nvSpPr>
        <p:spPr>
          <a:xfrm>
            <a:off x="1552725" y="1017350"/>
            <a:ext cx="5274000" cy="288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5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Similaridades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55"/>
          <p:cNvSpPr/>
          <p:nvPr/>
        </p:nvSpPr>
        <p:spPr>
          <a:xfrm>
            <a:off x="982925" y="982925"/>
            <a:ext cx="2814000" cy="41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55"/>
          <p:cNvSpPr/>
          <p:nvPr/>
        </p:nvSpPr>
        <p:spPr>
          <a:xfrm>
            <a:off x="6947775" y="4389475"/>
            <a:ext cx="969300" cy="65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55"/>
          <p:cNvSpPr/>
          <p:nvPr/>
        </p:nvSpPr>
        <p:spPr>
          <a:xfrm>
            <a:off x="6947775" y="4320000"/>
            <a:ext cx="1111800" cy="80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55"/>
          <p:cNvSpPr/>
          <p:nvPr/>
        </p:nvSpPr>
        <p:spPr>
          <a:xfrm>
            <a:off x="6005250" y="2787175"/>
            <a:ext cx="1111800" cy="91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55"/>
          <p:cNvSpPr/>
          <p:nvPr/>
        </p:nvSpPr>
        <p:spPr>
          <a:xfrm>
            <a:off x="1552725" y="1017350"/>
            <a:ext cx="5394900" cy="5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525" y="1069700"/>
            <a:ext cx="5960552" cy="381852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55"/>
          <p:cNvSpPr/>
          <p:nvPr/>
        </p:nvSpPr>
        <p:spPr>
          <a:xfrm>
            <a:off x="1431525" y="982925"/>
            <a:ext cx="2962200" cy="33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55"/>
          <p:cNvSpPr/>
          <p:nvPr/>
        </p:nvSpPr>
        <p:spPr>
          <a:xfrm>
            <a:off x="6880450" y="3783575"/>
            <a:ext cx="740700" cy="134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6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Similaridad vs Distancia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56"/>
          <p:cNvSpPr/>
          <p:nvPr/>
        </p:nvSpPr>
        <p:spPr>
          <a:xfrm>
            <a:off x="982925" y="982925"/>
            <a:ext cx="2814000" cy="41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56"/>
          <p:cNvSpPr/>
          <p:nvPr/>
        </p:nvSpPr>
        <p:spPr>
          <a:xfrm>
            <a:off x="6947775" y="4389475"/>
            <a:ext cx="969300" cy="65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56"/>
          <p:cNvSpPr/>
          <p:nvPr/>
        </p:nvSpPr>
        <p:spPr>
          <a:xfrm>
            <a:off x="6947775" y="4320000"/>
            <a:ext cx="1111800" cy="80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56"/>
          <p:cNvSpPr/>
          <p:nvPr/>
        </p:nvSpPr>
        <p:spPr>
          <a:xfrm>
            <a:off x="6005250" y="2787175"/>
            <a:ext cx="1111800" cy="91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56"/>
          <p:cNvSpPr/>
          <p:nvPr/>
        </p:nvSpPr>
        <p:spPr>
          <a:xfrm>
            <a:off x="1552725" y="1017350"/>
            <a:ext cx="5394900" cy="5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56"/>
          <p:cNvSpPr/>
          <p:nvPr/>
        </p:nvSpPr>
        <p:spPr>
          <a:xfrm>
            <a:off x="1431525" y="982925"/>
            <a:ext cx="2962200" cy="33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56"/>
          <p:cNvSpPr/>
          <p:nvPr/>
        </p:nvSpPr>
        <p:spPr>
          <a:xfrm>
            <a:off x="6880450" y="3783575"/>
            <a:ext cx="740700" cy="134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56"/>
          <p:cNvSpPr txBox="1"/>
          <p:nvPr/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¿Cuál es la diferencia?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7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A</a:t>
            </a: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lgoritmos de </a:t>
            </a:r>
            <a:r>
              <a:rPr b="0" i="0" lang="en-US" sz="3000" u="none" cap="none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 clustering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57"/>
          <p:cNvSpPr txBox="1"/>
          <p:nvPr/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k-Medias</a:t>
            </a:r>
            <a:r>
              <a:rPr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, PAM/CLARA/CLARANS</a:t>
            </a:r>
            <a:br>
              <a:rPr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Mezcla de gaussianas (GMM) , MeanShift</a:t>
            </a:r>
            <a:b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DBSCAN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Optics, DenClue</a:t>
            </a:r>
            <a:b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Clustering jerárquico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➢"/>
            </a:pPr>
            <a:r>
              <a:rPr lang="en-US" sz="1800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Ward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Diana/Agnes, BIRCH, CURE, Chameleon, ROCK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8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K-means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0" name="Google Shape;31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7200" y="881075"/>
            <a:ext cx="7400126" cy="45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58"/>
          <p:cNvSpPr txBox="1"/>
          <p:nvPr/>
        </p:nvSpPr>
        <p:spPr>
          <a:xfrm>
            <a:off x="312000" y="664207"/>
            <a:ext cx="8520000" cy="9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22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en-US" sz="1800">
                <a:solidFill>
                  <a:schemeClr val="dk1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Particiona usando distancia a k centroides (k-medias)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1"/>
          <p:cNvSpPr txBox="1"/>
          <p:nvPr/>
        </p:nvSpPr>
        <p:spPr>
          <a:xfrm>
            <a:off x="437250" y="2348400"/>
            <a:ext cx="8520000" cy="24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Clustering</a:t>
            </a:r>
            <a:endParaRPr sz="540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Conglomerados</a:t>
            </a:r>
            <a:endParaRPr sz="540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““</a:t>
            </a:r>
            <a:r>
              <a:rPr lang="en-US" sz="5400" strike="sng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Clasificación</a:t>
            </a:r>
            <a:r>
              <a:rPr lang="en-US" sz="54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”” NO supervisada</a:t>
            </a:r>
            <a:endParaRPr b="0" i="0" sz="5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9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Mezcla de Gaussianas (GMM) 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59"/>
          <p:cNvSpPr txBox="1"/>
          <p:nvPr/>
        </p:nvSpPr>
        <p:spPr>
          <a:xfrm>
            <a:off x="240325" y="854701"/>
            <a:ext cx="8520000" cy="16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190500" rtl="0" algn="l">
              <a:spcBef>
                <a:spcPts val="210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Supongamos tener alguna información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marR="190500" rtl="0" algn="l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➢"/>
            </a:pP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Datos numéricos (reales),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marR="190500" rtl="0" algn="l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➢"/>
            </a:pP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roducidos por una densidad mezcla de Gaussianas, 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19050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18" name="Google Shape;318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350" y="2343125"/>
            <a:ext cx="5191124" cy="273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0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Mezcla de Gaussianas 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60"/>
          <p:cNvSpPr txBox="1"/>
          <p:nvPr/>
        </p:nvSpPr>
        <p:spPr>
          <a:xfrm>
            <a:off x="240325" y="854701"/>
            <a:ext cx="8520000" cy="16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19050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25" name="Google Shape;32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700" y="1926450"/>
            <a:ext cx="7337177" cy="31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1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Como funciona el GMM?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61"/>
          <p:cNvSpPr txBox="1"/>
          <p:nvPr/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Comenzamos con una 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partición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aleatoria de la cual se sacan los 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parámetros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de inicio y desde 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allí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se itera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190500" marR="1905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9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32" name="Google Shape;33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1632152"/>
            <a:ext cx="3979922" cy="341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2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Mean Shift Algorithm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62"/>
          <p:cNvSpPr txBox="1"/>
          <p:nvPr/>
        </p:nvSpPr>
        <p:spPr>
          <a:xfrm>
            <a:off x="311750" y="1457149"/>
            <a:ext cx="8520000" cy="27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2425" lvl="0" marL="457200" marR="190500" rtl="0" algn="l">
              <a:spcBef>
                <a:spcPts val="1000"/>
              </a:spcBef>
              <a:spcAft>
                <a:spcPts val="0"/>
              </a:spcAft>
              <a:buClr>
                <a:srgbClr val="808080"/>
              </a:buClr>
              <a:buSzPts val="1950"/>
              <a:buFont typeface="Proxima Nova"/>
              <a:buChar char="❖"/>
            </a:pPr>
            <a:r>
              <a:rPr lang="en-US" sz="165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arámetro</a:t>
            </a:r>
            <a:r>
              <a:rPr b="1"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bandwidth 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debe ser fijado a priori, le define un entorno de influencia o cercanía a cada dato y media móvil.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marR="190500" rtl="0" algn="l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➢"/>
            </a:pP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el algorimto se define inicializado con cada dato, considera el entorno de cercanía de este y calcula la media de los datos de ese entorno, el dato se </a:t>
            </a:r>
            <a:r>
              <a:rPr lang="en-US" sz="1800" u="sng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cambia por esa media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y se repite el algoritmo de forma iterativa hasta converger. 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2425" lvl="0" marL="457200" marR="190500" rtl="0" algn="l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95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El parámetro  también s</a:t>
            </a:r>
            <a:r>
              <a:rPr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e utiliza para definir un kernel de densidad</a:t>
            </a:r>
            <a:endParaRPr sz="1800">
              <a:solidFill>
                <a:srgbClr val="808080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marR="190500" rtl="0" algn="l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➢"/>
            </a:pPr>
            <a:r>
              <a:rPr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Intuitivamente se suman esas densidades y se encuentran los centros o regiones más densos y la cantidad de estas. </a:t>
            </a:r>
            <a:endParaRPr sz="1800">
              <a:solidFill>
                <a:srgbClr val="808080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1905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3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Mean Shift Algorithm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4" name="Google Shape;34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150" y="1017350"/>
            <a:ext cx="5613058" cy="396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4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Mean Shift Algorithm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0" name="Google Shape;35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850" y="1076875"/>
            <a:ext cx="5663670" cy="3997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5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Mean Shift Algorithm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65"/>
          <p:cNvSpPr txBox="1"/>
          <p:nvPr/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2425" lvl="0" marL="457200" marR="190500" rtl="0" algn="l">
              <a:spcBef>
                <a:spcPts val="1000"/>
              </a:spcBef>
              <a:spcAft>
                <a:spcPts val="0"/>
              </a:spcAft>
              <a:buClr>
                <a:srgbClr val="808080"/>
              </a:buClr>
              <a:buSzPts val="1950"/>
              <a:buFont typeface="Proxima Nova"/>
              <a:buChar char="❖"/>
            </a:pPr>
            <a:r>
              <a:rPr lang="en-US" sz="165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P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arámetro bandwidth fijado a priori.</a:t>
            </a:r>
            <a:endParaRPr sz="1800">
              <a:solidFill>
                <a:srgbClr val="808080"/>
              </a:solidFill>
              <a:highlight>
                <a:srgbClr val="FFFF00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marR="190500" rtl="0" algn="l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➢"/>
            </a:pPr>
            <a:r>
              <a:t/>
            </a:r>
            <a:endParaRPr sz="1800">
              <a:solidFill>
                <a:srgbClr val="80808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190500" rtl="0" algn="l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latin typeface="Proxima Nova"/>
                <a:ea typeface="Proxima Nova"/>
                <a:cs typeface="Proxima Nova"/>
                <a:sym typeface="Proxima Nova"/>
              </a:rPr>
              <a:t>Puede ser estimado utilizando la teoría no paramétrica, dependiendo de que kernel se use.</a:t>
            </a:r>
            <a:endParaRPr sz="1800">
              <a:solidFill>
                <a:srgbClr val="80808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marR="190500" rtl="0" algn="l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➢"/>
            </a:pPr>
            <a:r>
              <a:t/>
            </a:r>
            <a:endParaRPr sz="1800">
              <a:solidFill>
                <a:srgbClr val="80808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190500" rtl="0" algn="l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latin typeface="Proxima Nova"/>
                <a:ea typeface="Proxima Nova"/>
                <a:cs typeface="Proxima Nova"/>
                <a:sym typeface="Proxima Nova"/>
              </a:rPr>
              <a:t>Note_fig4.ipynb tiene un ejemplo de Mean Shift automático </a:t>
            </a:r>
            <a:endParaRPr sz="1800">
              <a:solidFill>
                <a:srgbClr val="80808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marR="190500" rtl="0" algn="l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➢"/>
            </a:pPr>
            <a:r>
              <a:t/>
            </a:r>
            <a:endParaRPr sz="1800">
              <a:solidFill>
                <a:srgbClr val="80808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190500" rtl="0" algn="l"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latin typeface="Proxima Nova"/>
                <a:ea typeface="Proxima Nova"/>
                <a:cs typeface="Proxima Nova"/>
                <a:sym typeface="Proxima Nova"/>
              </a:rPr>
              <a:t>(No tiene sentido usar medidas de bondad de ajuste BIC o AIC pues no se está fijando un modelo paramétrico)</a:t>
            </a:r>
            <a:endParaRPr sz="1800">
              <a:solidFill>
                <a:srgbClr val="80808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6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Notebook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66"/>
          <p:cNvSpPr txBox="1"/>
          <p:nvPr/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1905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50" u="sng">
                <a:solidFill>
                  <a:schemeClr val="hlink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ntb_clustering_2_fifa2019_Colab.ipynb</a:t>
            </a:r>
            <a:endParaRPr sz="1800">
              <a:solidFill>
                <a:srgbClr val="808080"/>
              </a:solidFill>
              <a:highlight>
                <a:srgbClr val="FFFF00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marR="1905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7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Dbscan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67"/>
          <p:cNvSpPr txBox="1"/>
          <p:nvPr/>
        </p:nvSpPr>
        <p:spPr>
          <a:xfrm>
            <a:off x="378350" y="1143175"/>
            <a:ext cx="8453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Hay </a:t>
            </a:r>
            <a:r>
              <a:rPr lang="en-US" sz="1800" u="sng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dos parámetros</a:t>
            </a:r>
            <a:r>
              <a:rPr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 en este algoritmo: </a:t>
            </a:r>
            <a:r>
              <a:rPr b="1"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min_samples</a:t>
            </a:r>
            <a:r>
              <a:rPr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 y </a:t>
            </a:r>
            <a:r>
              <a:rPr b="1"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eps</a:t>
            </a:r>
            <a:r>
              <a:rPr lang="en-US" sz="1800">
                <a:solidFill>
                  <a:srgbClr val="808080"/>
                </a:solidFill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, donde min_samples son los datos mínimos requeridos en un entorno de radio eps, los cuales definen la noción de zona densa.</a:t>
            </a:r>
            <a:endParaRPr sz="1800">
              <a:solidFill>
                <a:srgbClr val="808080"/>
              </a:solidFill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Un cluster es un conjunto de puntos de núcleo cercanos unos con otros, junto a un conjunto de puntos no núcleo que están cercanos a algún punto de núcleo.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70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8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Dbscan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68"/>
          <p:cNvSpPr txBox="1"/>
          <p:nvPr/>
        </p:nvSpPr>
        <p:spPr>
          <a:xfrm>
            <a:off x="378350" y="1143175"/>
            <a:ext cx="8453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El algoritmo </a:t>
            </a:r>
            <a:r>
              <a:rPr lang="en-US" sz="1800" u="sng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empieza con una muestra aleatoria</a:t>
            </a: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y encuentra todos los puntos en el entorno de radio eps. 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Si el número de puntos es mayor a min_number se etiqueta ese punto como un punto de núcleo, si no es un punto outlier.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70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2"/>
          <p:cNvSpPr txBox="1"/>
          <p:nvPr/>
        </p:nvSpPr>
        <p:spPr>
          <a:xfrm>
            <a:off x="311750" y="1533350"/>
            <a:ext cx="8832300" cy="24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Noto Sans Symbols"/>
              <a:buAutoNum type="arabicPeriod"/>
            </a:pPr>
            <a:r>
              <a:rPr lang="en-US" sz="1800" u="sng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rPr>
              <a:t>Intuición</a:t>
            </a:r>
            <a:r>
              <a:rPr lang="en-US" sz="18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rPr>
              <a:t> general de clustering </a:t>
            </a:r>
            <a:endParaRPr sz="180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Proxima Nova"/>
              <a:buAutoNum type="arabicPeriod"/>
            </a:pPr>
            <a:r>
              <a:rPr lang="en-US" sz="18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rPr>
              <a:t>Conocimiento de los </a:t>
            </a:r>
            <a:r>
              <a:rPr lang="en-US" sz="1800" u="sng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rPr>
              <a:t>Datos</a:t>
            </a:r>
            <a:r>
              <a:rPr lang="en-US" sz="18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rPr>
              <a:t> e Información Relevante al problema</a:t>
            </a:r>
            <a:endParaRPr sz="180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Proxima Nova"/>
              <a:buAutoNum type="arabicPeriod"/>
            </a:pPr>
            <a:r>
              <a:rPr lang="en-US" sz="1800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rPr>
              <a:t>Importancia del </a:t>
            </a:r>
            <a:r>
              <a:rPr lang="en-US" sz="1800" u="sng">
                <a:solidFill>
                  <a:srgbClr val="999999"/>
                </a:solidFill>
                <a:latin typeface="Proxima Nova"/>
                <a:ea typeface="Proxima Nova"/>
                <a:cs typeface="Proxima Nova"/>
                <a:sym typeface="Proxima Nova"/>
              </a:rPr>
              <a:t>conocimiento de dominio</a:t>
            </a:r>
            <a:endParaRPr sz="1800" u="sng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oto Sans Symbols"/>
              <a:buAutoNum type="arabicPeriod"/>
            </a:pPr>
            <a:r>
              <a:rPr lang="en-US" sz="1800" u="sng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Similaridad y/o Distancia</a:t>
            </a:r>
            <a:r>
              <a:rPr lang="en-US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entre datos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oto Sans Symbols"/>
              <a:buAutoNum type="arabicPeriod"/>
            </a:pPr>
            <a:r>
              <a:rPr lang="en-US" sz="1800" u="sng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Algoritmos</a:t>
            </a:r>
            <a:r>
              <a:rPr lang="en-US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de agrupamiento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oto Sans Symbols"/>
              <a:buAutoNum type="arabicPeriod"/>
            </a:pPr>
            <a:r>
              <a:rPr lang="en-US" sz="1800" u="sng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Evaluación</a:t>
            </a:r>
            <a:r>
              <a:rPr lang="en-US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de resultados: Visualización, Medidas y relevancia: utilidad o impacto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42"/>
          <p:cNvSpPr txBox="1"/>
          <p:nvPr/>
        </p:nvSpPr>
        <p:spPr>
          <a:xfrm>
            <a:off x="490320" y="297840"/>
            <a:ext cx="4827300" cy="7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Mapa de Ruta</a:t>
            </a:r>
            <a:endParaRPr b="0" i="0" sz="4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9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Dbscan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0" name="Google Shape;380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7325" y="750100"/>
            <a:ext cx="6994200" cy="439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0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Dbscan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70"/>
          <p:cNvSpPr txBox="1"/>
          <p:nvPr/>
        </p:nvSpPr>
        <p:spPr>
          <a:xfrm>
            <a:off x="378350" y="1143175"/>
            <a:ext cx="8453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Todos los puntos del entorno se etiquetan como puntos no núcleo de cluster. Se realiza el mismo procedimiento para cada uno de ellos, cambiando a punto con su etiqueta y agregando nuevos puntos, o marcando outliers.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Si no hay más puntos en un entorno eps de cada punto del cluster, se salta a otro punto aleatoriamente y se continúa hasta que todo punto es bien un punto de cluster o un outlier.</a:t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70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1"/>
          <p:cNvSpPr txBox="1"/>
          <p:nvPr/>
        </p:nvSpPr>
        <p:spPr>
          <a:xfrm>
            <a:off x="311760" y="44835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note_fig8.ipynb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2" name="Google Shape;392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6075" y="-66500"/>
            <a:ext cx="5097926" cy="525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72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000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Clustering jerárquico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72"/>
          <p:cNvSpPr txBox="1"/>
          <p:nvPr/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Si no queremos especificar k…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Algoritmos jerárquicos que generan una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taxonomía jerárquica de clusters (dendrograma)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0" lang="en-US" sz="1800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Interpretación más rica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0" lang="en-US" sz="1800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Más difícil de interpretar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0" lang="en-US" sz="1800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El corte del árbol tiene que ser ortogonal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72"/>
          <p:cNvSpPr/>
          <p:nvPr/>
        </p:nvSpPr>
        <p:spPr>
          <a:xfrm>
            <a:off x="4695120" y="1801800"/>
            <a:ext cx="3051000" cy="32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72"/>
          <p:cNvSpPr/>
          <p:nvPr/>
        </p:nvSpPr>
        <p:spPr>
          <a:xfrm>
            <a:off x="4867920" y="4507920"/>
            <a:ext cx="378" cy="270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01" name="Google Shape;401;p72"/>
          <p:cNvSpPr/>
          <p:nvPr/>
        </p:nvSpPr>
        <p:spPr>
          <a:xfrm>
            <a:off x="5213160" y="4507920"/>
            <a:ext cx="378" cy="270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02" name="Google Shape;402;p72"/>
          <p:cNvSpPr/>
          <p:nvPr/>
        </p:nvSpPr>
        <p:spPr>
          <a:xfrm>
            <a:off x="5558760" y="3912480"/>
            <a:ext cx="378" cy="86578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03" name="Google Shape;403;p72"/>
          <p:cNvSpPr/>
          <p:nvPr/>
        </p:nvSpPr>
        <p:spPr>
          <a:xfrm>
            <a:off x="5904000" y="4345560"/>
            <a:ext cx="378" cy="43270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04" name="Google Shape;404;p72"/>
          <p:cNvSpPr/>
          <p:nvPr/>
        </p:nvSpPr>
        <p:spPr>
          <a:xfrm>
            <a:off x="6249600" y="4345560"/>
            <a:ext cx="378" cy="43270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05" name="Google Shape;405;p72"/>
          <p:cNvSpPr/>
          <p:nvPr/>
        </p:nvSpPr>
        <p:spPr>
          <a:xfrm>
            <a:off x="6594840" y="3696120"/>
            <a:ext cx="378" cy="10821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06" name="Google Shape;406;p72"/>
          <p:cNvSpPr/>
          <p:nvPr/>
        </p:nvSpPr>
        <p:spPr>
          <a:xfrm>
            <a:off x="6940440" y="3317040"/>
            <a:ext cx="378" cy="146124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07" name="Google Shape;407;p72"/>
          <p:cNvSpPr/>
          <p:nvPr/>
        </p:nvSpPr>
        <p:spPr>
          <a:xfrm>
            <a:off x="7285680" y="4129200"/>
            <a:ext cx="378" cy="64908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08" name="Google Shape;408;p72"/>
          <p:cNvSpPr/>
          <p:nvPr/>
        </p:nvSpPr>
        <p:spPr>
          <a:xfrm>
            <a:off x="7631280" y="4129200"/>
            <a:ext cx="378" cy="64908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09" name="Google Shape;409;p72"/>
          <p:cNvSpPr/>
          <p:nvPr/>
        </p:nvSpPr>
        <p:spPr>
          <a:xfrm>
            <a:off x="4867920" y="4507920"/>
            <a:ext cx="345222" cy="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10" name="Google Shape;410;p72"/>
          <p:cNvSpPr/>
          <p:nvPr/>
        </p:nvSpPr>
        <p:spPr>
          <a:xfrm>
            <a:off x="5904000" y="4345560"/>
            <a:ext cx="345222" cy="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11" name="Google Shape;411;p72"/>
          <p:cNvSpPr/>
          <p:nvPr/>
        </p:nvSpPr>
        <p:spPr>
          <a:xfrm>
            <a:off x="7285680" y="4129200"/>
            <a:ext cx="345222" cy="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12" name="Google Shape;412;p72"/>
          <p:cNvSpPr/>
          <p:nvPr/>
        </p:nvSpPr>
        <p:spPr>
          <a:xfrm>
            <a:off x="5040720" y="3912480"/>
            <a:ext cx="378" cy="59508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13" name="Google Shape;413;p72"/>
          <p:cNvSpPr/>
          <p:nvPr/>
        </p:nvSpPr>
        <p:spPr>
          <a:xfrm>
            <a:off x="5040720" y="3912480"/>
            <a:ext cx="518022" cy="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14" name="Google Shape;414;p72"/>
          <p:cNvSpPr/>
          <p:nvPr/>
        </p:nvSpPr>
        <p:spPr>
          <a:xfrm>
            <a:off x="6076800" y="3696120"/>
            <a:ext cx="378" cy="64908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15" name="Google Shape;415;p72"/>
          <p:cNvSpPr/>
          <p:nvPr/>
        </p:nvSpPr>
        <p:spPr>
          <a:xfrm>
            <a:off x="6076800" y="3696120"/>
            <a:ext cx="518022" cy="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16" name="Google Shape;416;p72"/>
          <p:cNvSpPr/>
          <p:nvPr/>
        </p:nvSpPr>
        <p:spPr>
          <a:xfrm>
            <a:off x="6307200" y="3317040"/>
            <a:ext cx="378" cy="37870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17" name="Google Shape;417;p72"/>
          <p:cNvSpPr/>
          <p:nvPr/>
        </p:nvSpPr>
        <p:spPr>
          <a:xfrm>
            <a:off x="6307200" y="3317040"/>
            <a:ext cx="632502" cy="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18" name="Google Shape;418;p72"/>
          <p:cNvSpPr/>
          <p:nvPr/>
        </p:nvSpPr>
        <p:spPr>
          <a:xfrm>
            <a:off x="7458480" y="2938320"/>
            <a:ext cx="378" cy="119053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19" name="Google Shape;419;p72"/>
          <p:cNvSpPr/>
          <p:nvPr/>
        </p:nvSpPr>
        <p:spPr>
          <a:xfrm>
            <a:off x="6594840" y="2938320"/>
            <a:ext cx="378" cy="37870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20" name="Google Shape;420;p72"/>
          <p:cNvSpPr/>
          <p:nvPr/>
        </p:nvSpPr>
        <p:spPr>
          <a:xfrm>
            <a:off x="6594840" y="2938320"/>
            <a:ext cx="862920" cy="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21" name="Google Shape;421;p72"/>
          <p:cNvSpPr/>
          <p:nvPr/>
        </p:nvSpPr>
        <p:spPr>
          <a:xfrm>
            <a:off x="6998040" y="2505240"/>
            <a:ext cx="378" cy="43270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22" name="Google Shape;422;p72"/>
          <p:cNvSpPr/>
          <p:nvPr/>
        </p:nvSpPr>
        <p:spPr>
          <a:xfrm>
            <a:off x="5270760" y="2505240"/>
            <a:ext cx="378" cy="140686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23" name="Google Shape;423;p72"/>
          <p:cNvSpPr/>
          <p:nvPr/>
        </p:nvSpPr>
        <p:spPr>
          <a:xfrm>
            <a:off x="5270760" y="2505240"/>
            <a:ext cx="1726920" cy="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24" name="Google Shape;424;p72"/>
          <p:cNvSpPr/>
          <p:nvPr/>
        </p:nvSpPr>
        <p:spPr>
          <a:xfrm>
            <a:off x="6134400" y="2234520"/>
            <a:ext cx="378" cy="270378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25550">
            <a:solidFill>
              <a:srgbClr val="437085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0160">
              <a:srgbClr val="808080">
                <a:alpha val="37650"/>
              </a:srgbClr>
            </a:outerShdw>
          </a:effectLst>
        </p:spPr>
      </p:sp>
      <p:sp>
        <p:nvSpPr>
          <p:cNvPr id="425" name="Google Shape;425;p72"/>
          <p:cNvSpPr/>
          <p:nvPr/>
        </p:nvSpPr>
        <p:spPr>
          <a:xfrm>
            <a:off x="4810320" y="4778640"/>
            <a:ext cx="115200" cy="107700"/>
          </a:xfrm>
          <a:prstGeom prst="ellipse">
            <a:avLst/>
          </a:prstGeom>
          <a:gradFill>
            <a:gsLst>
              <a:gs pos="0">
                <a:srgbClr val="AFCCDF"/>
              </a:gs>
              <a:gs pos="100000">
                <a:srgbClr val="39748F"/>
              </a:gs>
            </a:gsLst>
            <a:lin ang="5400012" scaled="0"/>
          </a:gradFill>
          <a:ln cap="flat" cmpd="sng" w="9525">
            <a:solidFill>
              <a:srgbClr val="406E84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3040">
              <a:srgbClr val="80808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72"/>
          <p:cNvSpPr/>
          <p:nvPr/>
        </p:nvSpPr>
        <p:spPr>
          <a:xfrm>
            <a:off x="5155560" y="4778640"/>
            <a:ext cx="115200" cy="107700"/>
          </a:xfrm>
          <a:prstGeom prst="ellipse">
            <a:avLst/>
          </a:prstGeom>
          <a:gradFill>
            <a:gsLst>
              <a:gs pos="0">
                <a:srgbClr val="AFCCDF"/>
              </a:gs>
              <a:gs pos="100000">
                <a:srgbClr val="39748F"/>
              </a:gs>
            </a:gsLst>
            <a:lin ang="5400012" scaled="0"/>
          </a:gradFill>
          <a:ln cap="flat" cmpd="sng" w="9525">
            <a:solidFill>
              <a:srgbClr val="406E84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3040">
              <a:srgbClr val="80808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72"/>
          <p:cNvSpPr/>
          <p:nvPr/>
        </p:nvSpPr>
        <p:spPr>
          <a:xfrm>
            <a:off x="5501160" y="4778640"/>
            <a:ext cx="115200" cy="107700"/>
          </a:xfrm>
          <a:prstGeom prst="ellipse">
            <a:avLst/>
          </a:prstGeom>
          <a:gradFill>
            <a:gsLst>
              <a:gs pos="0">
                <a:srgbClr val="AFCCDF"/>
              </a:gs>
              <a:gs pos="100000">
                <a:srgbClr val="39748F"/>
              </a:gs>
            </a:gsLst>
            <a:lin ang="5400012" scaled="0"/>
          </a:gradFill>
          <a:ln cap="flat" cmpd="sng" w="9525">
            <a:solidFill>
              <a:srgbClr val="406E84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3040">
              <a:srgbClr val="80808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72"/>
          <p:cNvSpPr/>
          <p:nvPr/>
        </p:nvSpPr>
        <p:spPr>
          <a:xfrm>
            <a:off x="5846400" y="4778640"/>
            <a:ext cx="115200" cy="107700"/>
          </a:xfrm>
          <a:prstGeom prst="ellipse">
            <a:avLst/>
          </a:prstGeom>
          <a:gradFill>
            <a:gsLst>
              <a:gs pos="0">
                <a:srgbClr val="AFCCDF"/>
              </a:gs>
              <a:gs pos="100000">
                <a:srgbClr val="39748F"/>
              </a:gs>
            </a:gsLst>
            <a:lin ang="5400012" scaled="0"/>
          </a:gradFill>
          <a:ln cap="flat" cmpd="sng" w="9525">
            <a:solidFill>
              <a:srgbClr val="406E84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3040">
              <a:srgbClr val="80808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72"/>
          <p:cNvSpPr/>
          <p:nvPr/>
        </p:nvSpPr>
        <p:spPr>
          <a:xfrm>
            <a:off x="6192000" y="4778640"/>
            <a:ext cx="115200" cy="107700"/>
          </a:xfrm>
          <a:prstGeom prst="ellipse">
            <a:avLst/>
          </a:prstGeom>
          <a:gradFill>
            <a:gsLst>
              <a:gs pos="0">
                <a:srgbClr val="AFCCDF"/>
              </a:gs>
              <a:gs pos="100000">
                <a:srgbClr val="39748F"/>
              </a:gs>
            </a:gsLst>
            <a:lin ang="5400012" scaled="0"/>
          </a:gradFill>
          <a:ln cap="flat" cmpd="sng" w="9525">
            <a:solidFill>
              <a:srgbClr val="406E84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3040">
              <a:srgbClr val="80808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72"/>
          <p:cNvSpPr/>
          <p:nvPr/>
        </p:nvSpPr>
        <p:spPr>
          <a:xfrm>
            <a:off x="6537240" y="4778640"/>
            <a:ext cx="115200" cy="107700"/>
          </a:xfrm>
          <a:prstGeom prst="ellipse">
            <a:avLst/>
          </a:prstGeom>
          <a:gradFill>
            <a:gsLst>
              <a:gs pos="0">
                <a:srgbClr val="AFCCDF"/>
              </a:gs>
              <a:gs pos="100000">
                <a:srgbClr val="39748F"/>
              </a:gs>
            </a:gsLst>
            <a:lin ang="5400012" scaled="0"/>
          </a:gradFill>
          <a:ln cap="flat" cmpd="sng" w="9525">
            <a:solidFill>
              <a:srgbClr val="406E84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3040">
              <a:srgbClr val="80808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72"/>
          <p:cNvSpPr/>
          <p:nvPr/>
        </p:nvSpPr>
        <p:spPr>
          <a:xfrm>
            <a:off x="6882840" y="4778640"/>
            <a:ext cx="115200" cy="107700"/>
          </a:xfrm>
          <a:prstGeom prst="ellipse">
            <a:avLst/>
          </a:prstGeom>
          <a:gradFill>
            <a:gsLst>
              <a:gs pos="0">
                <a:srgbClr val="AFCCDF"/>
              </a:gs>
              <a:gs pos="100000">
                <a:srgbClr val="39748F"/>
              </a:gs>
            </a:gsLst>
            <a:lin ang="5400012" scaled="0"/>
          </a:gradFill>
          <a:ln cap="flat" cmpd="sng" w="9525">
            <a:solidFill>
              <a:srgbClr val="406E84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3040">
              <a:srgbClr val="80808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72"/>
          <p:cNvSpPr/>
          <p:nvPr/>
        </p:nvSpPr>
        <p:spPr>
          <a:xfrm>
            <a:off x="7228080" y="4778640"/>
            <a:ext cx="115200" cy="107700"/>
          </a:xfrm>
          <a:prstGeom prst="ellipse">
            <a:avLst/>
          </a:prstGeom>
          <a:gradFill>
            <a:gsLst>
              <a:gs pos="0">
                <a:srgbClr val="AFCCDF"/>
              </a:gs>
              <a:gs pos="100000">
                <a:srgbClr val="39748F"/>
              </a:gs>
            </a:gsLst>
            <a:lin ang="5400012" scaled="0"/>
          </a:gradFill>
          <a:ln cap="flat" cmpd="sng" w="9525">
            <a:solidFill>
              <a:srgbClr val="406E84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3040">
              <a:srgbClr val="80808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72"/>
          <p:cNvSpPr/>
          <p:nvPr/>
        </p:nvSpPr>
        <p:spPr>
          <a:xfrm>
            <a:off x="7573680" y="4778640"/>
            <a:ext cx="115200" cy="107700"/>
          </a:xfrm>
          <a:prstGeom prst="ellipse">
            <a:avLst/>
          </a:prstGeom>
          <a:gradFill>
            <a:gsLst>
              <a:gs pos="0">
                <a:srgbClr val="AFCCDF"/>
              </a:gs>
              <a:gs pos="100000">
                <a:srgbClr val="39748F"/>
              </a:gs>
            </a:gsLst>
            <a:lin ang="5400012" scaled="0"/>
          </a:gradFill>
          <a:ln cap="flat" cmpd="sng" w="9525">
            <a:solidFill>
              <a:srgbClr val="406E84"/>
            </a:solidFill>
            <a:prstDash val="solid"/>
            <a:miter lim="8000"/>
            <a:headEnd len="sm" w="sm" type="none"/>
            <a:tailEnd len="sm" w="sm" type="none"/>
          </a:ln>
          <a:effectLst>
            <a:outerShdw dir="5400000" dist="23040">
              <a:srgbClr val="80808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500" y="188126"/>
            <a:ext cx="7851674" cy="48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73"/>
          <p:cNvSpPr txBox="1"/>
          <p:nvPr/>
        </p:nvSpPr>
        <p:spPr>
          <a:xfrm rot="-5400000">
            <a:off x="-842050" y="2462125"/>
            <a:ext cx="2442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700"/>
              </a:spcAft>
              <a:buNone/>
            </a:pPr>
            <a:r>
              <a:rPr b="1" lang="en-US" sz="1500">
                <a:solidFill>
                  <a:srgbClr val="80808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Note_fig1.ipynb</a:t>
            </a:r>
            <a:endParaRPr b="1"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3"/>
          <p:cNvSpPr txBox="1"/>
          <p:nvPr/>
        </p:nvSpPr>
        <p:spPr>
          <a:xfrm>
            <a:off x="159350" y="444950"/>
            <a:ext cx="8832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C</a:t>
            </a:r>
            <a:r>
              <a:rPr b="0" i="0" lang="en-US" sz="3000" u="none" cap="none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lustering o agrupamiento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3"/>
          <p:cNvSpPr txBox="1"/>
          <p:nvPr/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Agrupar objetos semejantes, parecidos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i="0" lang="en-US" sz="1800" u="sng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Entrada</a:t>
            </a:r>
            <a:r>
              <a:rPr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n objetos o individuo</a:t>
            </a: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</a:t>
            </a: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en un espacio </a:t>
            </a: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</a:t>
            </a: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-dimensional:</a:t>
            </a:r>
            <a:b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X en R</a:t>
            </a:r>
            <a:r>
              <a:rPr baseline="30000"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nxm</a:t>
            </a: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, cada fila representa un objeto  (vector con m valores)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0" i="0" lang="en-US" sz="1800" u="sng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Salida</a:t>
            </a: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: una </a:t>
            </a:r>
            <a:r>
              <a:rPr b="1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solución </a:t>
            </a: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con </a:t>
            </a: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conglomerados</a:t>
            </a: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b="1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clusters</a:t>
            </a: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) de objetos </a:t>
            </a: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semejantes</a:t>
            </a:r>
            <a:b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semejantes → cercanos en el espacio o similares)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Se minimiza la distancia entre los objetos de un mismo </a:t>
            </a: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conglomerado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Se maximiza la distancia entre los objetos de distintos </a:t>
            </a: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conglomerados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4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Cómo funciona clustering</a:t>
            </a:r>
            <a:endParaRPr sz="3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190" name="Google Shape;190;p44"/>
          <p:cNvSpPr txBox="1"/>
          <p:nvPr/>
        </p:nvSpPr>
        <p:spPr>
          <a:xfrm>
            <a:off x="2095500" y="1140450"/>
            <a:ext cx="7048500" cy="17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3375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808080"/>
              </a:buClr>
              <a:buSzPts val="1650"/>
              <a:buChar char="●"/>
            </a:pPr>
            <a:r>
              <a:rPr lang="en-US" sz="1650">
                <a:solidFill>
                  <a:srgbClr val="808080"/>
                </a:solidFill>
                <a:highlight>
                  <a:srgbClr val="FFFFFF"/>
                </a:highlight>
              </a:rPr>
              <a:t>O</a:t>
            </a:r>
            <a:r>
              <a:rPr lang="en-US" sz="1650">
                <a:solidFill>
                  <a:srgbClr val="808080"/>
                </a:solidFill>
                <a:highlight>
                  <a:srgbClr val="FFFFFF"/>
                </a:highlight>
              </a:rPr>
              <a:t>bjetos de un mismo grupo son similares</a:t>
            </a:r>
            <a:endParaRPr sz="165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-3333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650"/>
              <a:buChar char="●"/>
            </a:pPr>
            <a:r>
              <a:rPr lang="en-US" sz="1650">
                <a:solidFill>
                  <a:srgbClr val="808080"/>
                </a:solidFill>
                <a:highlight>
                  <a:srgbClr val="FFFFFF"/>
                </a:highlight>
              </a:rPr>
              <a:t>Objetos de distintos clusters son distantes o distintos</a:t>
            </a:r>
            <a:endParaRPr sz="1650">
              <a:solidFill>
                <a:srgbClr val="808080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1" name="Google Shape;19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50" y="1083850"/>
            <a:ext cx="6379575" cy="39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5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Mis Datos…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p45"/>
          <p:cNvPicPr preferRelativeResize="0"/>
          <p:nvPr/>
        </p:nvPicPr>
        <p:blipFill rotWithShape="1">
          <a:blip r:embed="rId3">
            <a:alphaModFix/>
          </a:blip>
          <a:srcRect b="54983" l="0" r="0" t="0"/>
          <a:stretch/>
        </p:blipFill>
        <p:spPr>
          <a:xfrm>
            <a:off x="3171825" y="1211950"/>
            <a:ext cx="5638624" cy="144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45"/>
          <p:cNvSpPr/>
          <p:nvPr/>
        </p:nvSpPr>
        <p:spPr>
          <a:xfrm>
            <a:off x="6388900" y="3117075"/>
            <a:ext cx="2035800" cy="185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45"/>
          <p:cNvPicPr preferRelativeResize="0"/>
          <p:nvPr/>
        </p:nvPicPr>
        <p:blipFill rotWithShape="1">
          <a:blip r:embed="rId4">
            <a:alphaModFix/>
          </a:blip>
          <a:srcRect b="-2619" l="0" r="48843" t="2620"/>
          <a:stretch/>
        </p:blipFill>
        <p:spPr>
          <a:xfrm>
            <a:off x="162275" y="1658125"/>
            <a:ext cx="2752852" cy="29103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5"/>
          <p:cNvSpPr txBox="1"/>
          <p:nvPr/>
        </p:nvSpPr>
        <p:spPr>
          <a:xfrm>
            <a:off x="2686525" y="3227500"/>
            <a:ext cx="6394200" cy="11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❖"/>
            </a:pP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¿Cómo es el espacio? ¿Cómo represento mis problemas?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❖"/>
            </a:pP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¿Cómo se calcula la distancia (semejanza) en este espacio?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6"/>
          <p:cNvSpPr txBox="1"/>
          <p:nvPr/>
        </p:nvSpPr>
        <p:spPr>
          <a:xfrm>
            <a:off x="130450" y="444950"/>
            <a:ext cx="9144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Pre-procesamiento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46"/>
          <p:cNvSpPr txBox="1"/>
          <p:nvPr/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Para atributos continuos: 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719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➢"/>
            </a:pP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Para evitar que unas variables dominen sobre otras los valores de los atributos se escalan o estandarizan a priori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➢"/>
            </a:pPr>
            <a:r>
              <a:rPr b="1" lang="en-US" sz="1600">
                <a:solidFill>
                  <a:srgbClr val="2878A2"/>
                </a:solidFill>
                <a:highlight>
                  <a:srgbClr val="BED4EB"/>
                </a:highlight>
                <a:uFill>
                  <a:noFill/>
                </a:uFill>
                <a:latin typeface="Courier New"/>
                <a:ea typeface="Courier New"/>
                <a:cs typeface="Courier New"/>
                <a:sym typeface="Courier Ne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sklearn.preprocessing</a:t>
            </a:r>
            <a:r>
              <a:rPr lang="en-US" sz="1700">
                <a:solidFill>
                  <a:srgbClr val="212529"/>
                </a:solidFill>
                <a:highlight>
                  <a:srgbClr val="BED4EB"/>
                </a:highlight>
                <a:latin typeface="Roboto"/>
                <a:ea typeface="Roboto"/>
                <a:cs typeface="Roboto"/>
                <a:sym typeface="Roboto"/>
              </a:rPr>
              <a:t>: Preprocessing and Normalization</a:t>
            </a:r>
            <a:endParaRPr sz="1700">
              <a:solidFill>
                <a:srgbClr val="212529"/>
              </a:solidFill>
              <a:highlight>
                <a:srgbClr val="BED4EB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■"/>
            </a:pPr>
            <a:r>
              <a:rPr b="1"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StandarScaler</a:t>
            </a:r>
            <a:r>
              <a:rPr lang="en-US" sz="1800"/>
              <a:t> (</a:t>
            </a: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z-score), c/variable o columna de media 0 y varianza 1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■"/>
            </a:pPr>
            <a:r>
              <a:rPr b="1"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MinMaxScaler</a:t>
            </a: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, por variable 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➢"/>
            </a:pP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En algunas aplicaciones conviene normalizar por fila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■"/>
            </a:pPr>
            <a:r>
              <a:rPr b="1"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normalize</a:t>
            </a: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(por defecto por  fila, c/vector de norma 1, unitario)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Notar que estamos haciendo una transformación de los datos-&gt; Embedding ! Eh??!!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7"/>
          <p:cNvSpPr txBox="1"/>
          <p:nvPr/>
        </p:nvSpPr>
        <p:spPr>
          <a:xfrm>
            <a:off x="130450" y="444950"/>
            <a:ext cx="9144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Pre-procesamiento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47"/>
          <p:cNvSpPr txBox="1"/>
          <p:nvPr/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808080"/>
                </a:solidFill>
                <a:latin typeface="Proxima Nova"/>
                <a:ea typeface="Proxima Nova"/>
                <a:cs typeface="Proxima Nova"/>
                <a:sym typeface="Proxima Nova"/>
              </a:rPr>
              <a:t>Atributos categoricos</a:t>
            </a:r>
            <a:endParaRPr sz="1800">
              <a:solidFill>
                <a:srgbClr val="80808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➢"/>
            </a:pPr>
            <a:r>
              <a:rPr lang="en-US" sz="1800">
                <a:solidFill>
                  <a:srgbClr val="808080"/>
                </a:solidFill>
                <a:latin typeface="Proxima Nova"/>
                <a:ea typeface="Proxima Nova"/>
                <a:cs typeface="Proxima Nova"/>
                <a:sym typeface="Proxima Nova"/>
              </a:rPr>
              <a:t>encoding mediante transformaciones</a:t>
            </a:r>
            <a:endParaRPr sz="1800">
              <a:solidFill>
                <a:srgbClr val="80808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800"/>
              <a:buFont typeface="Proxima Nova"/>
              <a:buChar char="➢"/>
            </a:pPr>
            <a:r>
              <a:rPr lang="en-US" sz="1100" u="sng">
                <a:solidFill>
                  <a:schemeClr val="hlink"/>
                </a:solidFill>
                <a:hlinkClick r:id="rId3"/>
              </a:rPr>
              <a:t>https://scikit-learn.org/stable/modules/preprocessing.html#preprocessing-categorical-features</a:t>
            </a:r>
            <a:endParaRPr sz="1800">
              <a:solidFill>
                <a:srgbClr val="80808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Transformación de los datos-&gt; Embedding 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80808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8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Distancias:</a:t>
            </a:r>
            <a:r>
              <a:rPr lang="en-US" sz="3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 datos continuos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48"/>
          <p:cNvSpPr txBox="1"/>
          <p:nvPr/>
        </p:nvSpPr>
        <p:spPr>
          <a:xfrm>
            <a:off x="311760" y="1152360"/>
            <a:ext cx="8520000" cy="3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❖"/>
            </a:pP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Euclídea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❖"/>
            </a:pPr>
            <a:r>
              <a:rPr b="0" i="0" lang="en-US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Distancia de Manhattan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719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Distancia de mahalanobis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“distancia” del Coseno → primero normalizado por longitud de cada vector/fila, 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❖"/>
            </a:pPr>
            <a:r>
              <a:rPr lang="en-US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Similitud del coseno: considera el producto punto entre vectores, es alta cuando están alineados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